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2" r:id="rId1"/>
  </p:sldMasterIdLst>
  <p:notesMasterIdLst>
    <p:notesMasterId r:id="rId10"/>
  </p:notesMasterIdLst>
  <p:sldIdLst>
    <p:sldId id="260" r:id="rId2"/>
    <p:sldId id="324" r:id="rId3"/>
    <p:sldId id="277" r:id="rId4"/>
    <p:sldId id="318" r:id="rId5"/>
    <p:sldId id="321" r:id="rId6"/>
    <p:sldId id="322" r:id="rId7"/>
    <p:sldId id="323" r:id="rId8"/>
    <p:sldId id="27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k Sambuddha" initials="AS" lastIdx="2" clrIdx="0">
    <p:extLst>
      <p:ext uri="{19B8F6BF-5375-455C-9EA6-DF929625EA0E}">
        <p15:presenceInfo xmlns:p15="http://schemas.microsoft.com/office/powerpoint/2012/main" userId="S::alok.sambuddha1@aexp.com::d88f7542-2bc4-4ac8-b320-9b35e471aa7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937F"/>
    <a:srgbClr val="0D4753"/>
    <a:srgbClr val="C01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774" autoAdjust="0"/>
    <p:restoredTop sz="94434" autoAdjust="0"/>
  </p:normalViewPr>
  <p:slideViewPr>
    <p:cSldViewPr snapToGrid="0">
      <p:cViewPr varScale="1">
        <p:scale>
          <a:sx n="124" d="100"/>
          <a:sy n="124" d="100"/>
        </p:scale>
        <p:origin x="1040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E395D-62CB-447E-BD08-11E805417D0B}" type="datetimeFigureOut">
              <a:rPr lang="en-US" smtClean="0"/>
              <a:t>12/3/21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0ECDC2-5A63-49D5-BC07-7C0B0C0E827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847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01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429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625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073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776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646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0ECDC2-5A63-49D5-BC07-7C0B0C0E827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407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23900-E07F-4BA6-B3F2-2164D0E6C850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099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BEB76-CFEC-42A3-A460-F73A45093F28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579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1711C0-01FE-4C70-97DC-08C5C1E7C2D5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709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6598-DE4C-4537-85AF-5CE39C6D3E6A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CB4B8-6403-494D-8936-6DA195B26D10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735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6B00A-284E-41B7-99F9-AC5DF27011A5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049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5CF07-1A13-46D7-9A50-E7A331A8846F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218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D65C4-5B4D-444E-A028-BC75FFFA34E1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666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1B32B-8452-42F5-8A49-0EAC6B263FB5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105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DE974-F603-4D77-91E7-437BD39054A2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92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9F48-0372-4A1C-B4D7-019519F70BD6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026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041F9-9405-4496-B014-DB95F40DD5BA}" type="datetime1">
              <a:rPr lang="en-US" smtClean="0"/>
              <a:t>12/3/21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60F7B-5716-4810-A91D-46252C2EC1F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739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4.tif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5.tif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6.tif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7.tiff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22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20.png"/><Relationship Id="rId5" Type="http://schemas.openxmlformats.org/officeDocument/2006/relationships/image" Target="../media/image5.png"/><Relationship Id="rId15" Type="http://schemas.openxmlformats.org/officeDocument/2006/relationships/image" Target="../media/image24.png"/><Relationship Id="rId10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914" y="1091297"/>
            <a:ext cx="8786812" cy="511140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32230" y="352871"/>
            <a:ext cx="116985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CLIQUE – Experience Luxury At </a:t>
            </a: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Arial Black" panose="020B0A04020102020204" pitchFamily="34" charset="0"/>
              </a:rPr>
              <a:t>Convenience</a:t>
            </a:r>
            <a:endParaRPr lang="en-US" sz="3200" b="1" i="1" dirty="0">
              <a:solidFill>
                <a:schemeClr val="accent5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Confidential and Proprietary. Copyright (c) by </a:t>
            </a:r>
            <a:r>
              <a:rPr lang="en-US" dirty="0" err="1"/>
              <a:t>TrueVibez</a:t>
            </a:r>
            <a:r>
              <a:rPr lang="en-US" dirty="0"/>
              <a:t> 2020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758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393858" y="397259"/>
            <a:ext cx="1042302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The Opportunity under Truevibez Umbrella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2</a:t>
            </a:fld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177A82-6E67-A44D-81D5-0574879673BF}"/>
              </a:ext>
            </a:extLst>
          </p:cNvPr>
          <p:cNvSpPr txBox="1"/>
          <p:nvPr/>
        </p:nvSpPr>
        <p:spPr>
          <a:xfrm>
            <a:off x="1273169" y="1074007"/>
            <a:ext cx="815456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Clique is premium service offered to our finest customers &amp; business partners, to mutually benefit through means of microfinancing services.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C15984-3360-144B-ADBE-AA14FC5D45C5}"/>
              </a:ext>
            </a:extLst>
          </p:cNvPr>
          <p:cNvSpPr txBox="1"/>
          <p:nvPr/>
        </p:nvSpPr>
        <p:spPr>
          <a:xfrm>
            <a:off x="3933664" y="2072664"/>
            <a:ext cx="757072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For customer expecting an event to visit restaurant but without available liquid funding, Clique will open up a line of credit in handshake with a lender (NBFC). The customer can request this restaurant-focused credit line and once approved, use it at any partner restaurant.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499B0D-A000-8E4A-B748-552B4ECA9029}"/>
              </a:ext>
            </a:extLst>
          </p:cNvPr>
          <p:cNvSpPr txBox="1"/>
          <p:nvPr/>
        </p:nvSpPr>
        <p:spPr>
          <a:xfrm>
            <a:off x="3190478" y="5319721"/>
            <a:ext cx="8626408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With microfinance market anticipated to grow with CAGR of 40% through 2025, NBFC-MFIs will be its greatest beneficiaries. In F&amp;B segment, unbanked microlending has only reached 12-15% of the prospective market.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E1BE04-AE13-6946-87D6-8E2F5F49E99E}"/>
              </a:ext>
            </a:extLst>
          </p:cNvPr>
          <p:cNvSpPr txBox="1"/>
          <p:nvPr/>
        </p:nvSpPr>
        <p:spPr>
          <a:xfrm>
            <a:off x="1308350" y="3841824"/>
            <a:ext cx="8255996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900" dirty="0">
                <a:solidFill>
                  <a:srgbClr val="002060"/>
                </a:solidFill>
              </a:rPr>
              <a:t>Restaurant staff currently face many challenges in requesting loans from banks and NBFCs however from recommendation of a partner merchants, a lo-medium size credit pool will be made available to them with flexible repayment options.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8D317688-EB4C-3446-8A9E-DC6C5FF48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7485" y="1074972"/>
            <a:ext cx="691346" cy="863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Abstract illustration of multicolor youth people. Vector logo design  template. Concept for social network, partnership, teamwork, creativity,  friendship, business cooperation, sport team. Stock Vector | Adobe Stock">
            <a:extLst>
              <a:ext uri="{FF2B5EF4-FFF2-40B4-BE49-F238E27FC236}">
                <a16:creationId xmlns:a16="http://schemas.microsoft.com/office/drawing/2014/main" id="{A4055DEC-7B69-D347-9637-CA80142698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2193" y="1968583"/>
            <a:ext cx="1436543" cy="143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1,051 Growth Chart Business Illustrations &amp;amp; Clip Art - iStock">
            <a:extLst>
              <a:ext uri="{FF2B5EF4-FFF2-40B4-BE49-F238E27FC236}">
                <a16:creationId xmlns:a16="http://schemas.microsoft.com/office/drawing/2014/main" id="{1F5ED9DA-A230-4646-951D-A0954DFB0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276" y="5277953"/>
            <a:ext cx="1561746" cy="1061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6AD044D3-8FF6-3C47-887C-F26A50A8B6BB}"/>
              </a:ext>
            </a:extLst>
          </p:cNvPr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AB6019F-6C99-FC4A-9B2D-ABD363C378A0}"/>
              </a:ext>
            </a:extLst>
          </p:cNvPr>
          <p:cNvSpPr txBox="1"/>
          <p:nvPr/>
        </p:nvSpPr>
        <p:spPr>
          <a:xfrm>
            <a:off x="1305751" y="3543070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Merchant Employee Lending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6E8C92-48B6-1940-AF6A-AC8BECF9F775}"/>
              </a:ext>
            </a:extLst>
          </p:cNvPr>
          <p:cNvSpPr txBox="1"/>
          <p:nvPr/>
        </p:nvSpPr>
        <p:spPr>
          <a:xfrm>
            <a:off x="3931065" y="1813546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Dine Now, Pay Later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AAFEA4-EDF6-C740-9E5D-D01ABB994DD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095410" y="3812662"/>
            <a:ext cx="980640" cy="96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23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8" y="368959"/>
            <a:ext cx="831222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Clique – Merchant Acquisition Activities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3</a:t>
            </a:fld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625FE3-0B47-944C-9BD0-B987E772ECD0}"/>
              </a:ext>
            </a:extLst>
          </p:cNvPr>
          <p:cNvSpPr txBox="1"/>
          <p:nvPr/>
        </p:nvSpPr>
        <p:spPr>
          <a:xfrm>
            <a:off x="1321940" y="1175506"/>
            <a:ext cx="10267309" cy="4026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spcBef>
                <a:spcPts val="400"/>
              </a:spcBef>
              <a:spcAft>
                <a:spcPts val="400"/>
              </a:spcAft>
              <a:buFont typeface="Wingdings" pitchFamily="2" charset="2"/>
              <a:buChar char="v"/>
            </a:pPr>
            <a:r>
              <a:rPr lang="en-US" sz="1900" dirty="0">
                <a:solidFill>
                  <a:srgbClr val="002060"/>
                </a:solidFill>
              </a:rPr>
              <a:t>Social Media coverage for Pune City, including Influencers, Fin-</a:t>
            </a:r>
            <a:r>
              <a:rPr lang="en-US" sz="1900" dirty="0" err="1">
                <a:solidFill>
                  <a:srgbClr val="002060"/>
                </a:solidFill>
              </a:rPr>
              <a:t>fluencers</a:t>
            </a:r>
            <a:r>
              <a:rPr lang="en-US" sz="1900" dirty="0">
                <a:solidFill>
                  <a:srgbClr val="002060"/>
                </a:solidFill>
              </a:rPr>
              <a:t> &amp; Food Bloggers</a:t>
            </a:r>
          </a:p>
          <a:p>
            <a:pPr marL="342900" indent="-342900" algn="just">
              <a:spcBef>
                <a:spcPts val="400"/>
              </a:spcBef>
              <a:spcAft>
                <a:spcPts val="400"/>
              </a:spcAft>
              <a:buFont typeface="Wingdings" pitchFamily="2" charset="2"/>
              <a:buChar char="v"/>
            </a:pPr>
            <a:r>
              <a:rPr lang="en-US" sz="1900" dirty="0">
                <a:solidFill>
                  <a:srgbClr val="002060"/>
                </a:solidFill>
              </a:rPr>
              <a:t>Arrangement of Blogger’s meet, followed by digital promotional campaign</a:t>
            </a:r>
          </a:p>
          <a:p>
            <a:pPr marL="342900" indent="-342900" algn="just">
              <a:spcBef>
                <a:spcPts val="400"/>
              </a:spcBef>
              <a:spcAft>
                <a:spcPts val="400"/>
              </a:spcAft>
              <a:buFont typeface="Wingdings" pitchFamily="2" charset="2"/>
              <a:buChar char="v"/>
            </a:pPr>
            <a:r>
              <a:rPr lang="en-US" sz="1900" dirty="0">
                <a:solidFill>
                  <a:srgbClr val="002060"/>
                </a:solidFill>
              </a:rPr>
              <a:t>Times Of India (TOI) event planning to include Advertorial, Merchant Recognition / Felicitation and BTL activities</a:t>
            </a:r>
          </a:p>
          <a:p>
            <a:pPr marL="342900" indent="-342900" algn="just">
              <a:spcBef>
                <a:spcPts val="400"/>
              </a:spcBef>
              <a:spcAft>
                <a:spcPts val="400"/>
              </a:spcAft>
              <a:buFont typeface="Wingdings" pitchFamily="2" charset="2"/>
              <a:buChar char="v"/>
            </a:pPr>
            <a:r>
              <a:rPr lang="en-US" sz="1900" dirty="0">
                <a:solidFill>
                  <a:srgbClr val="002060"/>
                </a:solidFill>
              </a:rPr>
              <a:t>Dining &amp; presentation event for 500 restaurant owners of Pune city, with presence of </a:t>
            </a:r>
            <a:r>
              <a:rPr lang="en-US" sz="1900" dirty="0" err="1">
                <a:solidFill>
                  <a:srgbClr val="002060"/>
                </a:solidFill>
              </a:rPr>
              <a:t>Suniel</a:t>
            </a:r>
            <a:r>
              <a:rPr lang="en-US" sz="1900" dirty="0">
                <a:solidFill>
                  <a:srgbClr val="002060"/>
                </a:solidFill>
              </a:rPr>
              <a:t> Shetty and possibly administrative leader(s).</a:t>
            </a:r>
          </a:p>
          <a:p>
            <a:pPr marL="342900" indent="-342900" algn="just">
              <a:spcBef>
                <a:spcPts val="400"/>
              </a:spcBef>
              <a:spcAft>
                <a:spcPts val="400"/>
              </a:spcAft>
              <a:buFont typeface="Wingdings" pitchFamily="2" charset="2"/>
              <a:buChar char="v"/>
            </a:pPr>
            <a:r>
              <a:rPr lang="en-US" sz="1900" dirty="0">
                <a:solidFill>
                  <a:srgbClr val="002060"/>
                </a:solidFill>
              </a:rPr>
              <a:t>Procurement of 500 Standees and 2000 tent cards to distribute to signing restaurants</a:t>
            </a:r>
          </a:p>
          <a:p>
            <a:pPr marL="342900" indent="-342900" algn="just">
              <a:spcBef>
                <a:spcPts val="400"/>
              </a:spcBef>
              <a:spcAft>
                <a:spcPts val="400"/>
              </a:spcAft>
              <a:buFont typeface="Wingdings" pitchFamily="2" charset="2"/>
              <a:buChar char="v"/>
            </a:pPr>
            <a:r>
              <a:rPr lang="en-US" sz="1900" dirty="0">
                <a:solidFill>
                  <a:srgbClr val="002060"/>
                </a:solidFill>
              </a:rPr>
              <a:t>Content development &amp; creative creations for the promotional items and activities</a:t>
            </a:r>
          </a:p>
          <a:p>
            <a:pPr marL="342900" indent="-342900" algn="just">
              <a:spcBef>
                <a:spcPts val="400"/>
              </a:spcBef>
              <a:spcAft>
                <a:spcPts val="400"/>
              </a:spcAft>
              <a:buFont typeface="Wingdings" pitchFamily="2" charset="2"/>
              <a:buChar char="v"/>
            </a:pPr>
            <a:r>
              <a:rPr lang="en-US" sz="1900" dirty="0">
                <a:solidFill>
                  <a:srgbClr val="002060"/>
                </a:solidFill>
              </a:rPr>
              <a:t>Co-sponsored event planning with entities like </a:t>
            </a:r>
            <a:r>
              <a:rPr lang="en-US" sz="1900" dirty="0" err="1">
                <a:solidFill>
                  <a:srgbClr val="002060"/>
                </a:solidFill>
              </a:rPr>
              <a:t>Ishanya</a:t>
            </a:r>
            <a:r>
              <a:rPr lang="en-US" sz="1900" dirty="0">
                <a:solidFill>
                  <a:srgbClr val="002060"/>
                </a:solidFill>
              </a:rPr>
              <a:t> mall, Lender’s bank partners and hospitality service partners</a:t>
            </a:r>
          </a:p>
          <a:p>
            <a:pPr marL="342900" indent="-342900" algn="just">
              <a:spcBef>
                <a:spcPts val="400"/>
              </a:spcBef>
              <a:spcAft>
                <a:spcPts val="400"/>
              </a:spcAft>
              <a:buFont typeface="Wingdings" pitchFamily="2" charset="2"/>
              <a:buChar char="v"/>
            </a:pPr>
            <a:endParaRPr lang="en-US" sz="19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194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28" y="224441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35767" y="394717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Merchant – Engagement &amp; Growth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78440" y="6356350"/>
            <a:ext cx="4114800" cy="365125"/>
          </a:xfrm>
        </p:spPr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EC6918-1491-C74B-AD75-7CA298AECD1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31786" y="1210612"/>
            <a:ext cx="10368644" cy="30031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92A43C-77C5-3248-94A0-45DE040B8A41}"/>
              </a:ext>
            </a:extLst>
          </p:cNvPr>
          <p:cNvSpPr txBox="1"/>
          <p:nvPr/>
        </p:nvSpPr>
        <p:spPr>
          <a:xfrm>
            <a:off x="1805786" y="1760623"/>
            <a:ext cx="823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Attract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4948B6-6F51-A040-A205-E497DE5B7C8C}"/>
              </a:ext>
            </a:extLst>
          </p:cNvPr>
          <p:cNvSpPr txBox="1"/>
          <p:nvPr/>
        </p:nvSpPr>
        <p:spPr>
          <a:xfrm>
            <a:off x="3505646" y="1647703"/>
            <a:ext cx="856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Engage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683CF37-5B7B-D14D-9248-BBB6EFD86A8E}"/>
              </a:ext>
            </a:extLst>
          </p:cNvPr>
          <p:cNvSpPr txBox="1"/>
          <p:nvPr/>
        </p:nvSpPr>
        <p:spPr>
          <a:xfrm>
            <a:off x="5271069" y="1463037"/>
            <a:ext cx="842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Deploy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E3E2DB9-06A7-6D4F-9512-CF1BD4782085}"/>
              </a:ext>
            </a:extLst>
          </p:cNvPr>
          <p:cNvSpPr txBox="1"/>
          <p:nvPr/>
        </p:nvSpPr>
        <p:spPr>
          <a:xfrm>
            <a:off x="7004207" y="1294597"/>
            <a:ext cx="779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Retain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55B308B-CBE5-A74F-8520-EB186065D9FA}"/>
              </a:ext>
            </a:extLst>
          </p:cNvPr>
          <p:cNvSpPr txBox="1"/>
          <p:nvPr/>
        </p:nvSpPr>
        <p:spPr>
          <a:xfrm>
            <a:off x="8697209" y="1109931"/>
            <a:ext cx="693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Grow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978CEF4-0863-954B-8C54-9E5B2B3AC062}"/>
              </a:ext>
            </a:extLst>
          </p:cNvPr>
          <p:cNvSpPr txBox="1"/>
          <p:nvPr/>
        </p:nvSpPr>
        <p:spPr>
          <a:xfrm>
            <a:off x="10364889" y="967493"/>
            <a:ext cx="711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0C8389-98AF-E54C-B26E-5C558BC7F061}"/>
              </a:ext>
            </a:extLst>
          </p:cNvPr>
          <p:cNvSpPr txBox="1"/>
          <p:nvPr/>
        </p:nvSpPr>
        <p:spPr>
          <a:xfrm>
            <a:off x="1095215" y="4348963"/>
            <a:ext cx="208700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Relate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Identify Key Concerns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Show Importance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Reflect Passion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Media Interaction 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Uncover Strategy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Unveil Edge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Compare Results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348AC5F-EAB3-3546-B62B-E159604304C4}"/>
              </a:ext>
            </a:extLst>
          </p:cNvPr>
          <p:cNvSpPr txBox="1"/>
          <p:nvPr/>
        </p:nvSpPr>
        <p:spPr>
          <a:xfrm>
            <a:off x="3228077" y="4348963"/>
            <a:ext cx="172335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Events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Interaction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Awards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Felicitation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Awareness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Collaboration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Customer Care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7499BD3-D74B-CD45-98A0-8A5355E31EE8}"/>
              </a:ext>
            </a:extLst>
          </p:cNvPr>
          <p:cNvSpPr txBox="1"/>
          <p:nvPr/>
        </p:nvSpPr>
        <p:spPr>
          <a:xfrm>
            <a:off x="4864229" y="4386192"/>
            <a:ext cx="16378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4400" indent="-104400">
              <a:buFont typeface="Arial" panose="020B0604020202020204" pitchFamily="34" charset="0"/>
              <a:buChar char="•"/>
            </a:pPr>
            <a:r>
              <a:rPr lang="en-US" sz="1600" dirty="0"/>
              <a:t>Clique Pilot </a:t>
            </a:r>
          </a:p>
          <a:p>
            <a:pPr marL="104400" indent="-104400">
              <a:buFont typeface="Arial" panose="020B0604020202020204" pitchFamily="34" charset="0"/>
              <a:buChar char="•"/>
            </a:pPr>
            <a:r>
              <a:rPr lang="en-US" sz="1600" dirty="0"/>
              <a:t>POC / Beta</a:t>
            </a:r>
          </a:p>
          <a:p>
            <a:pPr marL="104400" indent="-10440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B050"/>
                </a:solidFill>
              </a:rPr>
              <a:t>Clique Launch</a:t>
            </a:r>
          </a:p>
          <a:p>
            <a:pPr marL="104400" indent="-104400">
              <a:buFont typeface="Arial" panose="020B0604020202020204" pitchFamily="34" charset="0"/>
              <a:buChar char="•"/>
            </a:pPr>
            <a:r>
              <a:rPr lang="en-US" sz="1600" dirty="0"/>
              <a:t>Full Service</a:t>
            </a:r>
          </a:p>
          <a:p>
            <a:pPr marL="104400" indent="-104400">
              <a:buFont typeface="Arial" panose="020B0604020202020204" pitchFamily="34" charset="0"/>
              <a:buChar char="•"/>
            </a:pPr>
            <a:r>
              <a:rPr lang="en-US" sz="1600" dirty="0"/>
              <a:t>Governance</a:t>
            </a:r>
          </a:p>
          <a:p>
            <a:pPr marL="104400" indent="-104400">
              <a:buFont typeface="Arial" panose="020B0604020202020204" pitchFamily="34" charset="0"/>
              <a:buChar char="•"/>
            </a:pPr>
            <a:r>
              <a:rPr lang="en-US" sz="1600" dirty="0"/>
              <a:t>Value Adds</a:t>
            </a:r>
          </a:p>
          <a:p>
            <a:pPr marL="104400" indent="-104400">
              <a:buFont typeface="Arial" panose="020B0604020202020204" pitchFamily="34" charset="0"/>
              <a:buChar char="•"/>
            </a:pPr>
            <a:r>
              <a:rPr lang="en-US" sz="1600" dirty="0"/>
              <a:t>Ease of Business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B4959C8-D9E3-5D41-9378-F3737D180007}"/>
              </a:ext>
            </a:extLst>
          </p:cNvPr>
          <p:cNvSpPr txBox="1"/>
          <p:nvPr/>
        </p:nvSpPr>
        <p:spPr>
          <a:xfrm>
            <a:off x="6374285" y="4348963"/>
            <a:ext cx="200531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Business Boost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Referrals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Engagement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Statistics &amp; Analytics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Product Placement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Features services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63B6ED8-F7E3-944B-B17B-B7250D13067E}"/>
              </a:ext>
            </a:extLst>
          </p:cNvPr>
          <p:cNvSpPr txBox="1"/>
          <p:nvPr/>
        </p:nvSpPr>
        <p:spPr>
          <a:xfrm>
            <a:off x="8312698" y="4348963"/>
            <a:ext cx="16378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Volume Boost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Upselling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Cross Move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Up-cycling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Dynamic Pricing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Scoring / Rating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Feedback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105750" indent="-10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7D4D2AF-DBE7-BB4A-9E94-B7A367E8445F}"/>
              </a:ext>
            </a:extLst>
          </p:cNvPr>
          <p:cNvSpPr txBox="1"/>
          <p:nvPr/>
        </p:nvSpPr>
        <p:spPr>
          <a:xfrm>
            <a:off x="10147529" y="4363890"/>
            <a:ext cx="163787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00B050"/>
                </a:solidFill>
              </a:rPr>
              <a:t>WAIU Launch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Added Products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Promote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Memberships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Customer engagement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Logistics</a:t>
            </a:r>
          </a:p>
          <a:p>
            <a:pPr marL="105750" indent="-105750">
              <a:buFont typeface="Arial" panose="020B0604020202020204" pitchFamily="34" charset="0"/>
              <a:buChar char="•"/>
            </a:pPr>
            <a:r>
              <a:rPr lang="en-US" sz="1600" dirty="0"/>
              <a:t>Governance</a:t>
            </a:r>
          </a:p>
        </p:txBody>
      </p:sp>
    </p:spTree>
    <p:extLst>
      <p:ext uri="{BB962C8B-B14F-4D97-AF65-F5344CB8AC3E}">
        <p14:creationId xmlns:p14="http://schemas.microsoft.com/office/powerpoint/2010/main" val="278725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28" y="224441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35767" y="394717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Merchant – Elevated Pitch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91319" y="6558170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TrueVibez 2020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5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D11D5F-1F89-0746-A90F-88F48E726BD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56606" y="1863347"/>
            <a:ext cx="3449762" cy="378413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70AEFFC-FBA3-3D4F-8ED2-E8EEA5B2704F}"/>
              </a:ext>
            </a:extLst>
          </p:cNvPr>
          <p:cNvSpPr txBox="1"/>
          <p:nvPr/>
        </p:nvSpPr>
        <p:spPr>
          <a:xfrm>
            <a:off x="4433138" y="1009322"/>
            <a:ext cx="369378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75000"/>
                  </a:schemeClr>
                </a:solidFill>
              </a:rPr>
              <a:t>Increased Profit Margins</a:t>
            </a:r>
          </a:p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Of restaurants by onboarding brand new customers &amp; rotate existing customer more often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03E2B34-24FF-6E44-867C-0E5F86C7E8C2}"/>
              </a:ext>
            </a:extLst>
          </p:cNvPr>
          <p:cNvSpPr txBox="1"/>
          <p:nvPr/>
        </p:nvSpPr>
        <p:spPr>
          <a:xfrm>
            <a:off x="7806939" y="2413404"/>
            <a:ext cx="34207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Cross Industry Alliance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Merchants to benefit from Clique partnerships like Pune Mirror, Sakal, Banks &amp; Lenders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BB7555E-F8B5-3144-A08F-C05D6C7B4871}"/>
              </a:ext>
            </a:extLst>
          </p:cNvPr>
          <p:cNvSpPr txBox="1"/>
          <p:nvPr/>
        </p:nvSpPr>
        <p:spPr>
          <a:xfrm>
            <a:off x="1316716" y="2553455"/>
            <a:ext cx="34207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7030A0"/>
                </a:solidFill>
              </a:rPr>
              <a:t>New Product &amp; Features</a:t>
            </a:r>
          </a:p>
          <a:p>
            <a:r>
              <a:rPr lang="en-US" sz="1600" dirty="0">
                <a:solidFill>
                  <a:srgbClr val="7030A0"/>
                </a:solidFill>
              </a:rPr>
              <a:t>To be offered to customers for extended loyalty &amp; addition premium clientele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05BACC-BB19-B740-BED3-424381C6867C}"/>
              </a:ext>
            </a:extLst>
          </p:cNvPr>
          <p:cNvSpPr txBox="1"/>
          <p:nvPr/>
        </p:nvSpPr>
        <p:spPr>
          <a:xfrm>
            <a:off x="7806368" y="4164848"/>
            <a:ext cx="34207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7030A0"/>
                </a:solidFill>
              </a:rPr>
              <a:t>High Customer Retention</a:t>
            </a:r>
          </a:p>
          <a:p>
            <a:r>
              <a:rPr lang="en-US" sz="1600" dirty="0">
                <a:solidFill>
                  <a:srgbClr val="7030A0"/>
                </a:solidFill>
              </a:rPr>
              <a:t>To continue their quality service &amp; more to existing customers without any additional expense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3A74E82-0F5C-2A43-9C5E-D7D506575D7B}"/>
              </a:ext>
            </a:extLst>
          </p:cNvPr>
          <p:cNvSpPr txBox="1"/>
          <p:nvPr/>
        </p:nvSpPr>
        <p:spPr>
          <a:xfrm>
            <a:off x="1379555" y="4056921"/>
            <a:ext cx="298853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6">
                    <a:lumMod val="75000"/>
                  </a:schemeClr>
                </a:solidFill>
              </a:rPr>
              <a:t>Larger Ticket Size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Eat Now Pay Later customers to spend an average of 15-30% higher on F&amp;B services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DB1A893-613C-9A43-9CAD-5228FB71BE6D}"/>
              </a:ext>
            </a:extLst>
          </p:cNvPr>
          <p:cNvSpPr txBox="1"/>
          <p:nvPr/>
        </p:nvSpPr>
        <p:spPr>
          <a:xfrm>
            <a:off x="3998270" y="5592921"/>
            <a:ext cx="44641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chemeClr val="accent2">
                    <a:lumMod val="75000"/>
                  </a:schemeClr>
                </a:solidFill>
              </a:rPr>
              <a:t>Merchant, Staff &amp; Consumer Lending </a:t>
            </a:r>
          </a:p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To support merchant financial needs without bank audit &amp; documentations</a:t>
            </a:r>
          </a:p>
        </p:txBody>
      </p:sp>
    </p:spTree>
    <p:extLst>
      <p:ext uri="{BB962C8B-B14F-4D97-AF65-F5344CB8AC3E}">
        <p14:creationId xmlns:p14="http://schemas.microsoft.com/office/powerpoint/2010/main" val="3474611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28" y="224441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35767" y="394717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Customer – Elevated Pitch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91319" y="6558170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TrueVibez 2020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42AB3C-6EE4-DF4B-A2AE-779DE1E27D1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81280" y="2289278"/>
            <a:ext cx="4942851" cy="309941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443F5E9-C792-5549-857E-69D71286C735}"/>
              </a:ext>
            </a:extLst>
          </p:cNvPr>
          <p:cNvSpPr txBox="1"/>
          <p:nvPr/>
        </p:nvSpPr>
        <p:spPr>
          <a:xfrm>
            <a:off x="1246950" y="3481862"/>
            <a:ext cx="261881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Reactive Credit Scoring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To allow customers to increase credit line for more benefits &amp; increased financial literacy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B4DCF7-43A9-0443-BFC9-30CB80DE6817}"/>
              </a:ext>
            </a:extLst>
          </p:cNvPr>
          <p:cNvSpPr txBox="1"/>
          <p:nvPr/>
        </p:nvSpPr>
        <p:spPr>
          <a:xfrm>
            <a:off x="7615502" y="1213597"/>
            <a:ext cx="335388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New Borrowing Avenue</a:t>
            </a:r>
          </a:p>
          <a:p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By utilizing existing relationships and financial network portfolio in an organized &amp; professional manner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C79D6BE-3887-AB41-BC30-9907B464ABFD}"/>
              </a:ext>
            </a:extLst>
          </p:cNvPr>
          <p:cNvSpPr txBox="1"/>
          <p:nvPr/>
        </p:nvSpPr>
        <p:spPr>
          <a:xfrm>
            <a:off x="1650393" y="1228218"/>
            <a:ext cx="2756351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New Product &amp; Features</a:t>
            </a:r>
          </a:p>
          <a:p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Credit line facility for F&amp;B services during need and additional guaranteed benefits of dining out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ACAFDA5-9391-AD4D-9801-5F32546A84F2}"/>
              </a:ext>
            </a:extLst>
          </p:cNvPr>
          <p:cNvSpPr txBox="1"/>
          <p:nvPr/>
        </p:nvSpPr>
        <p:spPr>
          <a:xfrm>
            <a:off x="7621328" y="5388689"/>
            <a:ext cx="358914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</a:rPr>
              <a:t>On Demand Spending Potential</a:t>
            </a:r>
          </a:p>
          <a:p>
            <a:r>
              <a:rPr lang="en-US" sz="1400" dirty="0">
                <a:solidFill>
                  <a:srgbClr val="7030A0"/>
                </a:solidFill>
              </a:rPr>
              <a:t>No more dependency on regular cash flows &amp; a flexible solution for all occasions combined with increased risk-free spending potential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F564DAC-F8DA-BD4D-93B3-1F89EE016227}"/>
              </a:ext>
            </a:extLst>
          </p:cNvPr>
          <p:cNvSpPr txBox="1"/>
          <p:nvPr/>
        </p:nvSpPr>
        <p:spPr>
          <a:xfrm>
            <a:off x="1898767" y="5416843"/>
            <a:ext cx="305725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</a:rPr>
              <a:t>No Fees &amp; Ease of Use</a:t>
            </a:r>
          </a:p>
          <a:p>
            <a:r>
              <a:rPr lang="en-US" sz="1400" dirty="0">
                <a:solidFill>
                  <a:srgbClr val="7030A0"/>
                </a:solidFill>
              </a:rPr>
              <a:t>Simple to use service without any hidden costs, allowing decorum &amp; savings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475FF7-0710-4248-9A57-66F6DC497110}"/>
              </a:ext>
            </a:extLst>
          </p:cNvPr>
          <p:cNvSpPr txBox="1"/>
          <p:nvPr/>
        </p:nvSpPr>
        <p:spPr>
          <a:xfrm>
            <a:off x="8694037" y="3366775"/>
            <a:ext cx="335388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Best Rates &amp; Flexible Terms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With long risk-free no-interest paying term, along with a range of payment plans at offer with different lenders to choose from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EDB0819-4FE6-FA45-8EB8-7D572551DC8A}"/>
              </a:ext>
            </a:extLst>
          </p:cNvPr>
          <p:cNvSpPr txBox="1"/>
          <p:nvPr/>
        </p:nvSpPr>
        <p:spPr>
          <a:xfrm>
            <a:off x="5413131" y="2138963"/>
            <a:ext cx="212618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Bio-Authorization</a:t>
            </a:r>
            <a:r>
              <a:rPr lang="en-US" sz="1400" b="1" dirty="0">
                <a:solidFill>
                  <a:srgbClr val="00B0F0"/>
                </a:solidFill>
              </a:rPr>
              <a:t> </a:t>
            </a:r>
            <a:r>
              <a:rPr lang="en-US" sz="1400" dirty="0">
                <a:solidFill>
                  <a:srgbClr val="00B0F0"/>
                </a:solidFill>
              </a:rPr>
              <a:t>For Enhanced Safety</a:t>
            </a:r>
          </a:p>
        </p:txBody>
      </p:sp>
    </p:spTree>
    <p:extLst>
      <p:ext uri="{BB962C8B-B14F-4D97-AF65-F5344CB8AC3E}">
        <p14:creationId xmlns:p14="http://schemas.microsoft.com/office/powerpoint/2010/main" val="766781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28" y="224441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03088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1635767" y="394717"/>
            <a:ext cx="677035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Merchant Acquisition Strategy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28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291319" y="6558170"/>
            <a:ext cx="4114800" cy="365125"/>
          </a:xfrm>
        </p:spPr>
        <p:txBody>
          <a:bodyPr/>
          <a:lstStyle/>
          <a:p>
            <a:r>
              <a:rPr lang="en-US" dirty="0"/>
              <a:t>Confidential and Proprietary. Copyright (c) by TrueVibez 2020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76614A-F430-5341-A201-7AB056240A6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98227" y="1841192"/>
            <a:ext cx="3796019" cy="382846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F5CCA3FC-C8E1-5E41-8450-AAF79C8787AE}"/>
              </a:ext>
            </a:extLst>
          </p:cNvPr>
          <p:cNvSpPr txBox="1"/>
          <p:nvPr/>
        </p:nvSpPr>
        <p:spPr>
          <a:xfrm>
            <a:off x="5300874" y="1019275"/>
            <a:ext cx="29253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Awareness</a:t>
            </a:r>
          </a:p>
          <a:p>
            <a:r>
              <a:rPr lang="en-US" sz="1400" dirty="0">
                <a:solidFill>
                  <a:srgbClr val="0070C0"/>
                </a:solidFill>
              </a:rPr>
              <a:t>Sales pitch to restaurant owners &amp; Customer support services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FF3F390-E87F-BC44-9B99-FAE9D03DD7AB}"/>
              </a:ext>
            </a:extLst>
          </p:cNvPr>
          <p:cNvSpPr txBox="1"/>
          <p:nvPr/>
        </p:nvSpPr>
        <p:spPr>
          <a:xfrm>
            <a:off x="7848509" y="2184860"/>
            <a:ext cx="321350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Promotions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TVC, Radio, Contact Center, Video Adverts to be carried out both locally &amp; nationally and celebrity tie-ups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B6EA6F5-8DB6-4D49-8334-8E5CC7BEA1E3}"/>
              </a:ext>
            </a:extLst>
          </p:cNvPr>
          <p:cNvSpPr txBox="1"/>
          <p:nvPr/>
        </p:nvSpPr>
        <p:spPr>
          <a:xfrm>
            <a:off x="8212913" y="3540518"/>
            <a:ext cx="32135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Events &amp; Endorsements</a:t>
            </a:r>
          </a:p>
          <a:p>
            <a:r>
              <a:rPr lang="en-US" sz="1400" dirty="0"/>
              <a:t>Promotional programs &amp; felicitation by prominent leaders &amp; industry savants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C0EA47C-D968-0D49-B2B3-2F2338629906}"/>
              </a:ext>
            </a:extLst>
          </p:cNvPr>
          <p:cNvSpPr txBox="1"/>
          <p:nvPr/>
        </p:nvSpPr>
        <p:spPr>
          <a:xfrm>
            <a:off x="7774103" y="4544253"/>
            <a:ext cx="328790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</a:rPr>
              <a:t>Value</a:t>
            </a:r>
          </a:p>
          <a:p>
            <a:r>
              <a:rPr lang="en-US" sz="1400" dirty="0">
                <a:solidFill>
                  <a:srgbClr val="7030A0"/>
                </a:solidFill>
              </a:rPr>
              <a:t>Demonstration of restaurant scale- based growth pattern &amp; restaurant reduction in advances/credits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AEE7487-95BE-C24E-BA70-78FAE61A7BDD}"/>
              </a:ext>
            </a:extLst>
          </p:cNvPr>
          <p:cNvSpPr txBox="1"/>
          <p:nvPr/>
        </p:nvSpPr>
        <p:spPr>
          <a:xfrm>
            <a:off x="4887098" y="5629363"/>
            <a:ext cx="3102976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Partnerships &amp; Affiliations</a:t>
            </a:r>
          </a:p>
          <a:p>
            <a:r>
              <a:rPr lang="en-US" sz="1400" dirty="0">
                <a:solidFill>
                  <a:srgbClr val="0070C0"/>
                </a:solidFill>
              </a:rPr>
              <a:t>TOI Felicitation, Print Media, Lender’s internal publicity, NPCI onboarding, Restaurant association tie-ups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8EC3C4-DA6A-5741-B65A-6D12F7FBFF69}"/>
              </a:ext>
            </a:extLst>
          </p:cNvPr>
          <p:cNvSpPr txBox="1"/>
          <p:nvPr/>
        </p:nvSpPr>
        <p:spPr>
          <a:xfrm>
            <a:off x="1810983" y="4189142"/>
            <a:ext cx="278978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S2B/S2C Networking</a:t>
            </a:r>
          </a:p>
          <a:p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Staff Boost, Bloggers meet &amp; Digital campaigns, Standees/Tent cards, Staff boost, Web Promotions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60C63D4-B464-DA47-804F-6C01C25CA8FD}"/>
              </a:ext>
            </a:extLst>
          </p:cNvPr>
          <p:cNvSpPr txBox="1"/>
          <p:nvPr/>
        </p:nvSpPr>
        <p:spPr>
          <a:xfrm>
            <a:off x="1828481" y="2667740"/>
            <a:ext cx="275478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</a:rPr>
              <a:t>Advocacy &amp; Support</a:t>
            </a:r>
          </a:p>
          <a:p>
            <a:r>
              <a:rPr lang="en-US" sz="1400" dirty="0">
                <a:solidFill>
                  <a:srgbClr val="7030A0"/>
                </a:solidFill>
              </a:rPr>
              <a:t>Flexible model for adaptive service staff lending &amp; attracting attention with customer support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B33F75-465C-B248-9D39-D0C46EAA4381}"/>
              </a:ext>
            </a:extLst>
          </p:cNvPr>
          <p:cNvSpPr txBox="1"/>
          <p:nvPr/>
        </p:nvSpPr>
        <p:spPr>
          <a:xfrm>
            <a:off x="6167325" y="3344195"/>
            <a:ext cx="10286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Merchant</a:t>
            </a:r>
          </a:p>
          <a:p>
            <a:r>
              <a:rPr lang="en-US" sz="1400" b="1" dirty="0"/>
              <a:t>Acquisition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373FFB-9BE0-7842-B65D-27794C4814FC}"/>
              </a:ext>
            </a:extLst>
          </p:cNvPr>
          <p:cNvSpPr txBox="1"/>
          <p:nvPr/>
        </p:nvSpPr>
        <p:spPr>
          <a:xfrm>
            <a:off x="5515395" y="4150955"/>
            <a:ext cx="12049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Merchant</a:t>
            </a:r>
          </a:p>
          <a:p>
            <a:r>
              <a:rPr lang="en-US" sz="1400" b="1" dirty="0">
                <a:solidFill>
                  <a:schemeClr val="bg1"/>
                </a:solidFill>
              </a:rPr>
              <a:t>Development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7E3EFA-4928-9B49-97A8-2F6AACF45F5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235248" y="2870768"/>
            <a:ext cx="632888" cy="55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935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32230" y="217715"/>
            <a:ext cx="11698514" cy="6415314"/>
          </a:xfrm>
          <a:prstGeom prst="rect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8" y="246743"/>
            <a:ext cx="856343" cy="79146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8" y="1071676"/>
            <a:ext cx="841375" cy="7621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258" y="1863347"/>
            <a:ext cx="827542" cy="7370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531" y="2544923"/>
            <a:ext cx="764042" cy="75829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335" y="3298262"/>
            <a:ext cx="778132" cy="79973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1335" y="4070762"/>
            <a:ext cx="832757" cy="93685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630" y="4933765"/>
            <a:ext cx="721506" cy="75882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2894" y="5716162"/>
            <a:ext cx="735013" cy="80411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46630" y="224441"/>
            <a:ext cx="94900" cy="64085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7" name="TextBox 16"/>
          <p:cNvSpPr txBox="1"/>
          <p:nvPr/>
        </p:nvSpPr>
        <p:spPr>
          <a:xfrm>
            <a:off x="1622889" y="368959"/>
            <a:ext cx="450214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002060"/>
                </a:solidFill>
                <a:latin typeface="Arial Black" panose="020B0A04020102020204" pitchFamily="34" charset="0"/>
              </a:rPr>
              <a:t>Question &amp; Answers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1214764" y="1014084"/>
            <a:ext cx="10717419" cy="24128"/>
          </a:xfrm>
          <a:prstGeom prst="line">
            <a:avLst/>
          </a:prstGeom>
          <a:ln w="28575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11700430" y="229638"/>
            <a:ext cx="232913" cy="77968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pic>
        <p:nvPicPr>
          <p:cNvPr id="22" name="Picture 2" descr="https://lh6.googleusercontent.com/dU39hudp5xW59pQ-YihItXjKqrI28tV3G3u-9QiXcMOY1zn_EyLjziKmft1QiwXiaX7NhymbjfZV3rx_wiNrGzhvvgk08xOMHzpfLPootlGFbTJX7vwBc2GS12qF7uRmiUPSAiTf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3494" y="1318510"/>
            <a:ext cx="7506791" cy="4138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41530" y="5673297"/>
            <a:ext cx="2181225" cy="78105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92126" y="5673297"/>
            <a:ext cx="2133600" cy="80962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473351" y="5644722"/>
            <a:ext cx="2114550" cy="80962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587901" y="5635197"/>
            <a:ext cx="1920894" cy="8191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511394" y="5644722"/>
            <a:ext cx="2333625" cy="828675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Confidential and Proprietary. Copyright (c) by TrueVibez 2020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960F7B-5716-4810-A91D-46252C2EC1F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763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72458</TotalTime>
  <Words>834</Words>
  <Application>Microsoft Macintosh PowerPoint</Application>
  <PresentationFormat>Widescreen</PresentationFormat>
  <Paragraphs>135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Alok Sambuddha</cp:lastModifiedBy>
  <cp:revision>219</cp:revision>
  <cp:lastPrinted>2021-12-03T13:34:54Z</cp:lastPrinted>
  <dcterms:created xsi:type="dcterms:W3CDTF">2020-06-12T02:29:26Z</dcterms:created>
  <dcterms:modified xsi:type="dcterms:W3CDTF">2021-12-03T14:24:25Z</dcterms:modified>
</cp:coreProperties>
</file>